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70" r:id="rId4"/>
    <p:sldId id="267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EFEA6-80BD-4BB4-B71D-67A227CFE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9E6BEE-7903-44AE-832D-102FB71B9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6C0F7-DF18-4D01-B1F6-B945DFCD3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D9F6-462A-4F23-A82A-3EC20194980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05824-8E7C-4A04-B405-FCE649C8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FED70-220A-473F-819E-277E0EEA8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E0758-A7B5-4720-9AE4-72E9B8C17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2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824AF-29DA-46AD-B054-FB502F87B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ABD4D0-E351-4E8D-9386-53E1D2570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A8C61-18B1-4D85-96CF-3C2212179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D9F6-462A-4F23-A82A-3EC20194980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B1921-0445-4B46-931A-07FA8CDDA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DE982-9789-4142-9C30-306C7EDCF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E0758-A7B5-4720-9AE4-72E9B8C17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81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E037BA-C934-4A83-A7A5-036833C40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950781-2206-4DA4-93CF-B1CE25533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536D4-E0DC-49D3-B127-F18AE697B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D9F6-462A-4F23-A82A-3EC20194980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64029-9513-4D2E-9C3D-595FDDDFA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5A4B3-C81F-4DC4-AFF7-AA0D5606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E0758-A7B5-4720-9AE4-72E9B8C17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8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35124-6714-4BCB-B726-315C0F304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68AB6-D745-4137-A9C0-B367F7C85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BE3C4-6B04-4E7D-8506-FE2D8002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D9F6-462A-4F23-A82A-3EC20194980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96DCF-B52E-4152-8888-1E018538A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AFF70-1BC9-48CA-B01F-E654E8F8D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E0758-A7B5-4720-9AE4-72E9B8C17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3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D34AD-AC20-4E36-9956-9502FCFE6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EB51B-152D-400E-9911-7A2424A25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130E4-B18A-44E5-8EA1-D58E7CE26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D9F6-462A-4F23-A82A-3EC20194980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11D4D-8673-4D3E-868E-F1A766D0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66025-08A1-4FE5-8031-3D3B506F7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E0758-A7B5-4720-9AE4-72E9B8C17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95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83699-8F40-414F-AF26-672E96A03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817E9-334A-4603-9D98-81CEC617DA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31C97-4B27-4834-8863-B82517265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79C86B-160E-43B4-B2C1-350C9A5A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D9F6-462A-4F23-A82A-3EC20194980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A2D87-C3AD-4F87-9D26-A39B403CB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C54D5-D545-46C4-9AC0-BBA478103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E0758-A7B5-4720-9AE4-72E9B8C17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07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CDF5F-FCED-4414-B382-23D87B664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852B2-938D-4CAB-B5AB-6BC3C9F34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450657-5BE8-4A7C-BAD1-B53FB8FFB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A38BDA-B56D-4F3F-96C0-81B3A40C5D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94ED7-F347-4565-8E1F-BFA8A60E9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59364A-6358-4CE6-9B8D-D5D14B5DF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D9F6-462A-4F23-A82A-3EC20194980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FD41E7-A6DC-482E-B37B-1FC99A920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A26169-BF91-4A98-AF2C-964173566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E0758-A7B5-4720-9AE4-72E9B8C17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06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88C09-7264-42FA-823C-7527DA417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83BA93-820E-4F31-900B-6862FBEBD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D9F6-462A-4F23-A82A-3EC20194980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C6DE98-F7FB-472E-9E2A-7C1D72D16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B3388-B4E8-4C01-9C40-75FA306FC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E0758-A7B5-4720-9AE4-72E9B8C17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0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828D9B-0881-40F4-8067-ED2B8198F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D9F6-462A-4F23-A82A-3EC20194980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D2A53-25E5-473E-90A7-F1AE52E51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0493F-18E5-4B1A-B9C7-B07C2DA2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E0758-A7B5-4720-9AE4-72E9B8C17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95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89730-6A59-4B9E-B32D-C7DEDD85E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62A06-0CCD-42C6-842F-C452D1EB5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977133-56C1-464C-85C6-B1BA59C4D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153E07-83BC-4F0D-873A-384261540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D9F6-462A-4F23-A82A-3EC20194980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F962C-E6CB-4DDF-AA38-65B2BD4F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29B7A-FBCE-4132-90B4-60B2977F7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E0758-A7B5-4720-9AE4-72E9B8C17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36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5E7F7-34B4-4B98-A076-0B9FDAFF8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700E60-93DF-499C-8567-6FFACDBC45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E8D930-B4FD-4790-85EE-D0DA1801C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00E631-D6B0-4573-84B9-8C201A1DA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D9F6-462A-4F23-A82A-3EC20194980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663EC-5FD5-4C16-824B-7B50710C4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DC360-8BE8-48EF-94BC-7AB867034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E0758-A7B5-4720-9AE4-72E9B8C17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25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26825F-42ED-41BF-8D8F-88ADA7E69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CB3C4-5193-49EF-9441-5D702063E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DEBC6-4C1D-4657-B138-782536E5BB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1D9F6-462A-4F23-A82A-3EC20194980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BF8F1-B416-4546-9742-1F06A2229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D00D6-80E4-4DFC-A84E-251E645AF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E0758-A7B5-4720-9AE4-72E9B8C17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6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DB41B-F00B-4D14-9D9A-F4ABF097E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6422"/>
            <a:ext cx="9144000" cy="1909763"/>
          </a:xfrm>
        </p:spPr>
        <p:txBody>
          <a:bodyPr/>
          <a:lstStyle/>
          <a:p>
            <a:r>
              <a:rPr lang="en-US" dirty="0"/>
              <a:t>Mojave Extensional Belt, Southern California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3BF86A-BA2D-4E3F-98B2-94A509650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2680967"/>
            <a:ext cx="3524914" cy="2312201"/>
          </a:xfrm>
        </p:spPr>
        <p:txBody>
          <a:bodyPr>
            <a:normAutofit/>
          </a:bodyPr>
          <a:lstStyle/>
          <a:p>
            <a:r>
              <a:rPr lang="en-US" sz="2000" b="1" dirty="0"/>
              <a:t>Displacements on late Cenozoic strike-slip faults of the central Mojave Desert, California</a:t>
            </a:r>
            <a:endParaRPr lang="en-US" sz="2000" dirty="0"/>
          </a:p>
          <a:p>
            <a:r>
              <a:rPr lang="en-US" sz="2000" b="1" dirty="0">
                <a:solidFill>
                  <a:srgbClr val="FF0000"/>
                </a:solidFill>
              </a:rPr>
              <a:t>Roy </a:t>
            </a:r>
            <a:r>
              <a:rPr lang="en-US" sz="2000" b="1" dirty="0" err="1">
                <a:solidFill>
                  <a:srgbClr val="FF0000"/>
                </a:solidFill>
              </a:rPr>
              <a:t>Dokka</a:t>
            </a:r>
            <a:r>
              <a:rPr lang="en-US" sz="2000" b="1" dirty="0">
                <a:solidFill>
                  <a:srgbClr val="FF0000"/>
                </a:solidFill>
              </a:rPr>
              <a:t> 1983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B3FD9-F620-4C9E-9044-DD9C1BCCE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79" y="1966185"/>
            <a:ext cx="5142171" cy="411373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15C9CE8-94F8-435B-9AFB-B59F8479850B}"/>
              </a:ext>
            </a:extLst>
          </p:cNvPr>
          <p:cNvSpPr txBox="1">
            <a:spLocks/>
          </p:cNvSpPr>
          <p:nvPr/>
        </p:nvSpPr>
        <p:spPr>
          <a:xfrm>
            <a:off x="8841996" y="2685846"/>
            <a:ext cx="2709643" cy="2344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The Mojave Extensional Belt of Southern California</a:t>
            </a:r>
            <a:endParaRPr lang="en-US" sz="2000" dirty="0"/>
          </a:p>
          <a:p>
            <a:r>
              <a:rPr lang="en-US" sz="2000" b="1" dirty="0">
                <a:solidFill>
                  <a:srgbClr val="FF0000"/>
                </a:solidFill>
              </a:rPr>
              <a:t>Roy </a:t>
            </a:r>
            <a:r>
              <a:rPr lang="en-US" sz="2000" b="1" dirty="0" err="1">
                <a:solidFill>
                  <a:srgbClr val="FF0000"/>
                </a:solidFill>
              </a:rPr>
              <a:t>Dokka</a:t>
            </a:r>
            <a:r>
              <a:rPr lang="en-US" sz="2000" b="1" dirty="0">
                <a:solidFill>
                  <a:srgbClr val="FF0000"/>
                </a:solidFill>
              </a:rPr>
              <a:t> 1989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23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BAA6D-D9FF-4DB9-B2A7-CDB135C5D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23018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Mojave Desert Block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EE2C06-CD16-4CCB-A887-CD955C365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6061" y="2218525"/>
            <a:ext cx="8099877" cy="422490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381680E-EB34-4077-BFFB-2AD3CB934D72}"/>
              </a:ext>
            </a:extLst>
          </p:cNvPr>
          <p:cNvSpPr txBox="1">
            <a:spLocks/>
          </p:cNvSpPr>
          <p:nvPr/>
        </p:nvSpPr>
        <p:spPr>
          <a:xfrm>
            <a:off x="3522201" y="1803955"/>
            <a:ext cx="4874003" cy="414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Bounded to the </a:t>
            </a:r>
            <a:r>
              <a:rPr lang="en-US" sz="1800" b="1" dirty="0"/>
              <a:t>North</a:t>
            </a:r>
            <a:r>
              <a:rPr lang="en-US" sz="1800" dirty="0"/>
              <a:t> by the Garlock Fault Zone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0A81445-4C64-4014-86D2-1E7DC21AF4D4}"/>
              </a:ext>
            </a:extLst>
          </p:cNvPr>
          <p:cNvSpPr txBox="1">
            <a:spLocks/>
          </p:cNvSpPr>
          <p:nvPr/>
        </p:nvSpPr>
        <p:spPr>
          <a:xfrm>
            <a:off x="74648" y="4125631"/>
            <a:ext cx="1971413" cy="7414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Bounded to the </a:t>
            </a:r>
            <a:r>
              <a:rPr lang="en-US" sz="1800" b="1" dirty="0"/>
              <a:t>West</a:t>
            </a:r>
            <a:r>
              <a:rPr lang="en-US" sz="1800" dirty="0"/>
              <a:t> by the San Andreas Fault Zone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C705004-8C13-444D-B847-2ED560471579}"/>
              </a:ext>
            </a:extLst>
          </p:cNvPr>
          <p:cNvSpPr txBox="1">
            <a:spLocks/>
          </p:cNvSpPr>
          <p:nvPr/>
        </p:nvSpPr>
        <p:spPr>
          <a:xfrm>
            <a:off x="10145938" y="4125632"/>
            <a:ext cx="1971413" cy="7414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Bounded to the </a:t>
            </a:r>
            <a:r>
              <a:rPr lang="en-US" sz="1800" b="1" dirty="0"/>
              <a:t>East</a:t>
            </a:r>
            <a:r>
              <a:rPr lang="en-US" sz="1800" dirty="0"/>
              <a:t> by the Granite Mountains Fault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DAEF3C1-39C6-4901-AA50-89A3FB0D7A42}"/>
              </a:ext>
            </a:extLst>
          </p:cNvPr>
          <p:cNvSpPr txBox="1">
            <a:spLocks/>
          </p:cNvSpPr>
          <p:nvPr/>
        </p:nvSpPr>
        <p:spPr>
          <a:xfrm>
            <a:off x="3522201" y="6443430"/>
            <a:ext cx="4874003" cy="4145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Bounded to the </a:t>
            </a:r>
            <a:r>
              <a:rPr lang="en-US" sz="1800" b="1" dirty="0"/>
              <a:t>South</a:t>
            </a:r>
            <a:r>
              <a:rPr lang="en-US" sz="1800" dirty="0"/>
              <a:t> by the Pinto Mountain Fault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FB7190E-8598-4949-9771-9C0D01DDCFD1}"/>
              </a:ext>
            </a:extLst>
          </p:cNvPr>
          <p:cNvSpPr txBox="1">
            <a:spLocks/>
          </p:cNvSpPr>
          <p:nvPr/>
        </p:nvSpPr>
        <p:spPr>
          <a:xfrm>
            <a:off x="2046061" y="916380"/>
            <a:ext cx="7097939" cy="1694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Dominant structural elements include 7 high angle NW striking right lateral strike slip faults</a:t>
            </a:r>
          </a:p>
          <a:p>
            <a:pPr marL="0" indent="0" algn="ctr">
              <a:buNone/>
            </a:pPr>
            <a:r>
              <a:rPr lang="en-US" sz="1400" dirty="0" err="1"/>
              <a:t>Helendale</a:t>
            </a:r>
            <a:r>
              <a:rPr lang="en-US" sz="1400" dirty="0"/>
              <a:t>, </a:t>
            </a:r>
            <a:r>
              <a:rPr lang="en-US" sz="1400" dirty="0" err="1"/>
              <a:t>Lenwood</a:t>
            </a:r>
            <a:r>
              <a:rPr lang="en-US" sz="1400" dirty="0"/>
              <a:t>, Camp Rock, Calico, Rodman-Pisgah, Ludlow, and Bristol </a:t>
            </a:r>
            <a:r>
              <a:rPr lang="en-US" sz="1400" dirty="0" err="1"/>
              <a:t>Mountian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3676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DA50-F287-4616-BC78-C33EAC25F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752" y="-7949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Setting the record straight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8C90C0-5756-40EB-BB67-93B9303E6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8806" y="2155953"/>
            <a:ext cx="7873194" cy="470204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A2B3F82-A472-4A42-A348-2E49698A5A21}"/>
              </a:ext>
            </a:extLst>
          </p:cNvPr>
          <p:cNvSpPr txBox="1">
            <a:spLocks/>
          </p:cNvSpPr>
          <p:nvPr/>
        </p:nvSpPr>
        <p:spPr>
          <a:xfrm>
            <a:off x="67112" y="5963621"/>
            <a:ext cx="3615655" cy="233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Displacements on late Cenozoic strike-slip faults of the central Mojave Desert, California</a:t>
            </a:r>
            <a:endParaRPr lang="en-US" sz="1400" dirty="0"/>
          </a:p>
          <a:p>
            <a:pPr marL="0" indent="0">
              <a:buNone/>
            </a:pPr>
            <a:r>
              <a:rPr lang="en-US" sz="1400" b="1" dirty="0">
                <a:solidFill>
                  <a:srgbClr val="FF0000"/>
                </a:solidFill>
              </a:rPr>
              <a:t>Roy </a:t>
            </a:r>
            <a:r>
              <a:rPr lang="en-US" sz="1400" b="1" dirty="0" err="1">
                <a:solidFill>
                  <a:srgbClr val="FF0000"/>
                </a:solidFill>
              </a:rPr>
              <a:t>Dokka</a:t>
            </a:r>
            <a:r>
              <a:rPr lang="en-US" sz="1400" b="1" dirty="0">
                <a:solidFill>
                  <a:srgbClr val="FF0000"/>
                </a:solidFill>
              </a:rPr>
              <a:t> 1983</a:t>
            </a:r>
            <a:endParaRPr lang="en-US" sz="1400" dirty="0">
              <a:solidFill>
                <a:srgbClr val="FF0000"/>
              </a:solidFill>
            </a:endParaRPr>
          </a:p>
          <a:p>
            <a:endParaRPr lang="en-US" sz="18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57E6704-5357-49F6-A3BC-761D914BDB61}"/>
              </a:ext>
            </a:extLst>
          </p:cNvPr>
          <p:cNvSpPr txBox="1">
            <a:spLocks/>
          </p:cNvSpPr>
          <p:nvPr/>
        </p:nvSpPr>
        <p:spPr>
          <a:xfrm>
            <a:off x="67112" y="2327094"/>
            <a:ext cx="3985625" cy="30921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Other papers used paleomagnetic reconstructions where this paper uses dating of offset geologic features</a:t>
            </a:r>
          </a:p>
          <a:p>
            <a:endParaRPr lang="en-US" sz="2400" dirty="0"/>
          </a:p>
          <a:p>
            <a:r>
              <a:rPr lang="en-US" sz="2400" dirty="0" err="1"/>
              <a:t>Dokka</a:t>
            </a:r>
            <a:r>
              <a:rPr lang="en-US" sz="2400" dirty="0"/>
              <a:t> found that these faults have accommodated 26.7-38.4km of cumulative right slip since 20Ma (not 105km)</a:t>
            </a:r>
          </a:p>
        </p:txBody>
      </p:sp>
    </p:spTree>
    <p:extLst>
      <p:ext uri="{BB962C8B-B14F-4D97-AF65-F5344CB8AC3E}">
        <p14:creationId xmlns:p14="http://schemas.microsoft.com/office/powerpoint/2010/main" val="3894239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82677-9276-4B20-B461-01A94322E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1" y="98570"/>
            <a:ext cx="3986807" cy="1325563"/>
          </a:xfrm>
        </p:spPr>
        <p:txBody>
          <a:bodyPr/>
          <a:lstStyle/>
          <a:p>
            <a:r>
              <a:rPr lang="en-US" dirty="0"/>
              <a:t>Mojave Extensional Belt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5A2F30-E7E5-45EE-B2F2-C8F347257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9998" y="98570"/>
            <a:ext cx="8122002" cy="666085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855A58B3-9BFC-4718-8C66-58245C080645}"/>
              </a:ext>
            </a:extLst>
          </p:cNvPr>
          <p:cNvSpPr txBox="1">
            <a:spLocks/>
          </p:cNvSpPr>
          <p:nvPr/>
        </p:nvSpPr>
        <p:spPr>
          <a:xfrm>
            <a:off x="0" y="5798161"/>
            <a:ext cx="3986807" cy="1156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The Mojave Extensional Belt of Southern California</a:t>
            </a:r>
            <a:endParaRPr lang="en-US" sz="2000" dirty="0"/>
          </a:p>
          <a:p>
            <a:r>
              <a:rPr lang="en-US" sz="2000" b="1" dirty="0">
                <a:solidFill>
                  <a:srgbClr val="FF0000"/>
                </a:solidFill>
              </a:rPr>
              <a:t>Roy </a:t>
            </a:r>
            <a:r>
              <a:rPr lang="en-US" sz="2000" b="1" dirty="0" err="1">
                <a:solidFill>
                  <a:srgbClr val="FF0000"/>
                </a:solidFill>
              </a:rPr>
              <a:t>Dokka</a:t>
            </a:r>
            <a:r>
              <a:rPr lang="en-US" sz="2000" b="1" dirty="0">
                <a:solidFill>
                  <a:srgbClr val="FF0000"/>
                </a:solidFill>
              </a:rPr>
              <a:t> 1989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174FA3F-5ADB-4683-A369-253BFF111CB1}"/>
              </a:ext>
            </a:extLst>
          </p:cNvPr>
          <p:cNvSpPr txBox="1">
            <a:spLocks/>
          </p:cNvSpPr>
          <p:nvPr/>
        </p:nvSpPr>
        <p:spPr>
          <a:xfrm>
            <a:off x="83191" y="1632119"/>
            <a:ext cx="4102915" cy="3593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Strain here is partitioned into 4 domains</a:t>
            </a:r>
          </a:p>
          <a:p>
            <a:pPr marL="0" indent="0">
              <a:buNone/>
            </a:pPr>
            <a:r>
              <a:rPr lang="en-US" sz="1800" dirty="0"/>
              <a:t> </a:t>
            </a:r>
          </a:p>
          <a:p>
            <a:pPr marL="514350" indent="-514350">
              <a:buAutoNum type="arabicPeriod"/>
            </a:pPr>
            <a:r>
              <a:rPr lang="en-US" sz="1800" b="1" dirty="0"/>
              <a:t>Edwards </a:t>
            </a:r>
            <a:r>
              <a:rPr lang="en-US" sz="1800" dirty="0"/>
              <a:t>( tilted 30-50° to SW)</a:t>
            </a:r>
          </a:p>
          <a:p>
            <a:pPr marL="514350" indent="-514350">
              <a:buAutoNum type="arabicPeriod"/>
            </a:pPr>
            <a:r>
              <a:rPr lang="en-US" sz="1800" b="1" dirty="0"/>
              <a:t>Waterman</a:t>
            </a:r>
            <a:r>
              <a:rPr lang="en-US" sz="1800" dirty="0"/>
              <a:t> (Highly variable w/ meta core complex exposures, lower plate</a:t>
            </a:r>
          </a:p>
          <a:p>
            <a:pPr marL="514350" indent="-514350">
              <a:buAutoNum type="arabicPeriod"/>
            </a:pPr>
            <a:r>
              <a:rPr lang="en-US" sz="1800" b="1" dirty="0"/>
              <a:t>Daggett</a:t>
            </a:r>
            <a:r>
              <a:rPr lang="en-US" sz="1800" dirty="0"/>
              <a:t> (~40 ° SW)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1800" b="1" dirty="0"/>
              <a:t>Bullion</a:t>
            </a:r>
            <a:r>
              <a:rPr lang="en-US" sz="1800" dirty="0"/>
              <a:t> (~30 ° NE)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(each consist of one or more half graben with varying degrees of tilting)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3568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0CF08-B151-4D50-8736-42E70A59D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Zone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B1DA10-ED09-4A65-957B-72CC45632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3960" y="201763"/>
            <a:ext cx="7088680" cy="6454473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918619C-6E4C-4073-BD93-DF08D9ED986F}"/>
              </a:ext>
            </a:extLst>
          </p:cNvPr>
          <p:cNvSpPr txBox="1">
            <a:spLocks/>
          </p:cNvSpPr>
          <p:nvPr/>
        </p:nvSpPr>
        <p:spPr>
          <a:xfrm>
            <a:off x="8546266" y="365125"/>
            <a:ext cx="2807534" cy="414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Kane Springs Fault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451A8E4-B061-4E0C-B82B-3116AF9E9491}"/>
              </a:ext>
            </a:extLst>
          </p:cNvPr>
          <p:cNvSpPr txBox="1">
            <a:spLocks/>
          </p:cNvSpPr>
          <p:nvPr/>
        </p:nvSpPr>
        <p:spPr>
          <a:xfrm>
            <a:off x="140871" y="2489498"/>
            <a:ext cx="4978156" cy="3051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sz="1900" dirty="0"/>
              <a:t>These zones accommodate differential extension between adjacent extensional terranes</a:t>
            </a:r>
          </a:p>
          <a:p>
            <a:endParaRPr lang="en-US" sz="1900" dirty="0"/>
          </a:p>
          <a:p>
            <a:r>
              <a:rPr lang="en-US" sz="1900" dirty="0"/>
              <a:t>These faults have straight traces and trend parallel to the extensional axis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50B7C3-2017-40EE-9955-768A4C5F4373}"/>
              </a:ext>
            </a:extLst>
          </p:cNvPr>
          <p:cNvSpPr txBox="1">
            <a:spLocks/>
          </p:cNvSpPr>
          <p:nvPr/>
        </p:nvSpPr>
        <p:spPr>
          <a:xfrm>
            <a:off x="190153" y="6077824"/>
            <a:ext cx="4591571" cy="1560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/>
              <a:t>Eg.</a:t>
            </a:r>
            <a:r>
              <a:rPr lang="en-US" sz="2400" dirty="0"/>
              <a:t> Kane Springs fault separates the Daggett and Bullion terranes</a:t>
            </a:r>
          </a:p>
          <a:p>
            <a:pPr marL="0" indent="0">
              <a:buNone/>
            </a:pPr>
            <a:r>
              <a:rPr lang="en-US" sz="1400" dirty="0"/>
              <a:t> 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68C1B26-37FC-4027-A172-954FDD4CAE7B}"/>
              </a:ext>
            </a:extLst>
          </p:cNvPr>
          <p:cNvSpPr txBox="1">
            <a:spLocks/>
          </p:cNvSpPr>
          <p:nvPr/>
        </p:nvSpPr>
        <p:spPr>
          <a:xfrm>
            <a:off x="401276" y="1468166"/>
            <a:ext cx="4591571" cy="1560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Differential extension between domains was accommodated by strike slip faults “transfer zones”</a:t>
            </a:r>
          </a:p>
          <a:p>
            <a:pPr marL="0" indent="0">
              <a:buNone/>
            </a:pPr>
            <a:r>
              <a:rPr lang="en-US" sz="1400" dirty="0"/>
              <a:t> </a:t>
            </a:r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21877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14D99-39A2-4068-B55E-4A56376D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32" y="139890"/>
            <a:ext cx="10515600" cy="1325563"/>
          </a:xfrm>
        </p:spPr>
        <p:txBody>
          <a:bodyPr/>
          <a:lstStyle/>
          <a:p>
            <a:r>
              <a:rPr lang="en-US" dirty="0"/>
              <a:t>Potential Kinematic Model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89F0FB-F129-4CDD-93F2-BD0C5057C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8414" y="0"/>
            <a:ext cx="4199890" cy="6902211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A92558A8-62E0-4307-94CA-B9B82C94CFBC}"/>
              </a:ext>
            </a:extLst>
          </p:cNvPr>
          <p:cNvSpPr txBox="1">
            <a:spLocks/>
          </p:cNvSpPr>
          <p:nvPr/>
        </p:nvSpPr>
        <p:spPr>
          <a:xfrm>
            <a:off x="401276" y="2156064"/>
            <a:ext cx="6315710" cy="2969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Extension in MEB potentially related to collapse of an over thicken crustal “welt” created by stacking of thrust sheets</a:t>
            </a:r>
          </a:p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000" dirty="0" err="1"/>
              <a:t>Eg.</a:t>
            </a:r>
            <a:r>
              <a:rPr lang="en-US" sz="2000" dirty="0"/>
              <a:t> Emplacement of Santa Lucia-</a:t>
            </a:r>
            <a:r>
              <a:rPr lang="en-US" sz="2000" dirty="0" err="1"/>
              <a:t>Orocopia</a:t>
            </a:r>
            <a:r>
              <a:rPr lang="en-US" sz="2000" dirty="0"/>
              <a:t> allochthon (remember San Gabriel) during late Cretaceous 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5339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BD039-5615-49B7-BB01-C5A36FA7E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583" y="2766218"/>
            <a:ext cx="1566069" cy="1325563"/>
          </a:xfrm>
        </p:spPr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32E23F-3DB7-4E31-9BAC-63D3BD959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416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6C3B7-FD16-4680-A9EE-4A43F863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36" y="264457"/>
            <a:ext cx="2743900" cy="5825950"/>
          </a:xfrm>
        </p:spPr>
        <p:txBody>
          <a:bodyPr/>
          <a:lstStyle/>
          <a:p>
            <a:r>
              <a:rPr lang="en-US" dirty="0"/>
              <a:t>Geologic Framework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FB80C3-C4C5-450E-BFB1-53EAF8ED7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0767" y="0"/>
            <a:ext cx="9141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94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DD9E2D-69FD-482E-900B-584B8E54A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546" y="0"/>
            <a:ext cx="735890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0D6C1A-8D31-4AEA-B5F4-02C7B5BAE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777" y="3150402"/>
            <a:ext cx="2175545" cy="2283567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b="1" dirty="0"/>
              <a:t>Note:</a:t>
            </a:r>
            <a:r>
              <a:rPr lang="en-US" sz="2400" dirty="0"/>
              <a:t> The location of the </a:t>
            </a:r>
            <a:r>
              <a:rPr lang="en-US" sz="2400" dirty="0" err="1"/>
              <a:t>Mendicino</a:t>
            </a:r>
            <a:r>
              <a:rPr lang="en-US" sz="2400" dirty="0"/>
              <a:t> Triple Junction through time</a:t>
            </a:r>
            <a:br>
              <a:rPr lang="en-US" sz="2400" dirty="0"/>
            </a:br>
            <a:br>
              <a:rPr lang="en-US" dirty="0"/>
            </a:br>
            <a:r>
              <a:rPr lang="en-US" sz="2400" dirty="0"/>
              <a:t>Emplacement of Santa Lucia-</a:t>
            </a:r>
            <a:r>
              <a:rPr lang="en-US" sz="2400" dirty="0" err="1"/>
              <a:t>Orocopia</a:t>
            </a:r>
            <a:r>
              <a:rPr lang="en-US" sz="2400" dirty="0"/>
              <a:t> Allochthon in Late Cretaceous ~70ma</a:t>
            </a:r>
            <a:br>
              <a:rPr lang="en-US" sz="2400" dirty="0"/>
            </a:br>
            <a:r>
              <a:rPr lang="en-US" sz="2400" dirty="0"/>
              <a:t>(San Gabriel) (Important later)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721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753F67-6F5D-4419-A29A-D98592F59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230" y="0"/>
            <a:ext cx="7351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98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75E93E-58B7-4A5C-BEDA-76212C6B7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0983" y="7034"/>
            <a:ext cx="7290033" cy="685096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BC692B05-2EA1-4C5A-A455-E1EB2E514C3B}"/>
              </a:ext>
            </a:extLst>
          </p:cNvPr>
          <p:cNvSpPr txBox="1">
            <a:spLocks/>
          </p:cNvSpPr>
          <p:nvPr/>
        </p:nvSpPr>
        <p:spPr>
          <a:xfrm>
            <a:off x="-20701" y="1715238"/>
            <a:ext cx="2567031" cy="425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MEB began to open 22Ma with major phase of extension from ~22-20Ma. 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Dominated by regionally developed detachment faulting (low angle, brittle ductile faulting and rotational upper plate high angle normal faulting)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Then 20-17Ma high angle normal faults and dikes followed by later strike slip movement with the development of the San Andreas to the W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633373F-5315-4658-A38A-5FC8F298DCCC}"/>
              </a:ext>
            </a:extLst>
          </p:cNvPr>
          <p:cNvSpPr txBox="1">
            <a:spLocks/>
          </p:cNvSpPr>
          <p:nvPr/>
        </p:nvSpPr>
        <p:spPr>
          <a:xfrm>
            <a:off x="74648" y="105640"/>
            <a:ext cx="2376335" cy="719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So it Begins…</a:t>
            </a:r>
          </a:p>
        </p:txBody>
      </p:sp>
    </p:spTree>
    <p:extLst>
      <p:ext uri="{BB962C8B-B14F-4D97-AF65-F5344CB8AC3E}">
        <p14:creationId xmlns:p14="http://schemas.microsoft.com/office/powerpoint/2010/main" val="3149948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686FD7-D7F8-4A26-BA86-F2CB90400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5758" y="8825"/>
            <a:ext cx="7320483" cy="684917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33B8DB71-BB01-467E-9CBD-068B77B15CC2}"/>
              </a:ext>
            </a:extLst>
          </p:cNvPr>
          <p:cNvSpPr txBox="1">
            <a:spLocks/>
          </p:cNvSpPr>
          <p:nvPr/>
        </p:nvSpPr>
        <p:spPr>
          <a:xfrm>
            <a:off x="0" y="599502"/>
            <a:ext cx="2567031" cy="5625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Using </a:t>
            </a:r>
            <a:r>
              <a:rPr lang="en-US" sz="1800" dirty="0" err="1"/>
              <a:t>paleomagnetics</a:t>
            </a:r>
            <a:r>
              <a:rPr lang="en-US" sz="1800" dirty="0"/>
              <a:t> early extension was orientated N-S and was rotated as much as 50° clockwise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400" b="1" dirty="0"/>
              <a:t>20-18Ma </a:t>
            </a:r>
          </a:p>
          <a:p>
            <a:pPr marL="0" indent="0">
              <a:buNone/>
            </a:pPr>
            <a:r>
              <a:rPr lang="en-US" sz="1400" dirty="0"/>
              <a:t>Western and Central Mojave rotated 25-50 ° clockwise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13-0Ma </a:t>
            </a:r>
          </a:p>
          <a:p>
            <a:pPr marL="0" indent="0">
              <a:buNone/>
            </a:pPr>
            <a:r>
              <a:rPr lang="en-US" sz="1400" dirty="0"/>
              <a:t>Western and southern Mojave rotated 0-15 ° counterclockwise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13-0Ma </a:t>
            </a:r>
          </a:p>
          <a:p>
            <a:pPr marL="0" indent="0">
              <a:buNone/>
            </a:pPr>
            <a:r>
              <a:rPr lang="en-US" sz="1400" dirty="0"/>
              <a:t>Central Mojave rotated 26 ° clockwise</a:t>
            </a:r>
          </a:p>
        </p:txBody>
      </p:sp>
    </p:spTree>
    <p:extLst>
      <p:ext uri="{BB962C8B-B14F-4D97-AF65-F5344CB8AC3E}">
        <p14:creationId xmlns:p14="http://schemas.microsoft.com/office/powerpoint/2010/main" val="1847375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EA1D35C-B079-4A03-B7B4-5563FB42B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2322" y="-20132"/>
            <a:ext cx="7287356" cy="687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7F768F-E6B9-4AD6-9B0F-BA8C4647A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6673" y="949"/>
            <a:ext cx="7318653" cy="685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30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DDDCAA-103C-494E-9938-A118018F3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0"/>
            <a:ext cx="7315199" cy="6858000"/>
          </a:xfrm>
        </p:spPr>
      </p:pic>
    </p:spTree>
    <p:extLst>
      <p:ext uri="{BB962C8B-B14F-4D97-AF65-F5344CB8AC3E}">
        <p14:creationId xmlns:p14="http://schemas.microsoft.com/office/powerpoint/2010/main" val="1790389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455</Words>
  <Application>Microsoft Office PowerPoint</Application>
  <PresentationFormat>Widescreen</PresentationFormat>
  <Paragraphs>66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Mojave Extensional Belt, Southern California </vt:lpstr>
      <vt:lpstr>Geologic Framework</vt:lpstr>
      <vt:lpstr>Note: The location of the Mendicino Triple Junction through time  Emplacement of Santa Lucia-Orocopia Allochthon in Late Cretaceous ~70ma (San Gabriel) (Important later)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Mojave Desert Block</vt:lpstr>
      <vt:lpstr>Setting the record straight</vt:lpstr>
      <vt:lpstr>Mojave Extensional Belt </vt:lpstr>
      <vt:lpstr>Transfer Zone </vt:lpstr>
      <vt:lpstr>Potential Kinematic Model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Mojave Extensional Belt, Southern California </dc:title>
  <dc:creator>Neal Mankins</dc:creator>
  <cp:lastModifiedBy>Neal Mankins</cp:lastModifiedBy>
  <cp:revision>22</cp:revision>
  <dcterms:created xsi:type="dcterms:W3CDTF">2020-01-31T21:39:04Z</dcterms:created>
  <dcterms:modified xsi:type="dcterms:W3CDTF">2020-02-01T02:03:06Z</dcterms:modified>
</cp:coreProperties>
</file>